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7"/>
  </p:notesMasterIdLst>
  <p:sldIdLst>
    <p:sldId id="257" r:id="rId2"/>
    <p:sldId id="280" r:id="rId3"/>
    <p:sldId id="261" r:id="rId4"/>
    <p:sldId id="262" r:id="rId5"/>
    <p:sldId id="263" r:id="rId6"/>
    <p:sldId id="269" r:id="rId7"/>
    <p:sldId id="266" r:id="rId8"/>
    <p:sldId id="277" r:id="rId9"/>
    <p:sldId id="278" r:id="rId10"/>
    <p:sldId id="279" r:id="rId11"/>
    <p:sldId id="265" r:id="rId12"/>
    <p:sldId id="272" r:id="rId13"/>
    <p:sldId id="273" r:id="rId14"/>
    <p:sldId id="274" r:id="rId15"/>
    <p:sldId id="276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3" d="100"/>
          <a:sy n="53" d="100"/>
        </p:scale>
        <p:origin x="-102" y="-7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3431F9-B1A9-4730-BDFE-1A5DFD96C372}" type="datetimeFigureOut">
              <a:rPr lang="en-US" smtClean="0"/>
              <a:pPr/>
              <a:t>9/22/2011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455170-47C3-40DE-A44C-22FA1640C5D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74335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455170-47C3-40DE-A44C-22FA1640C5D2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A6BB7-1B9D-4DD1-803F-0B23B9351DA7}" type="datetimeFigureOut">
              <a:rPr lang="en-US" smtClean="0"/>
              <a:pPr/>
              <a:t>9/22/2011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EC6610B3-3B4F-4C92-AC8D-982F673CAEA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A6BB7-1B9D-4DD1-803F-0B23B9351DA7}" type="datetimeFigureOut">
              <a:rPr lang="en-US" smtClean="0"/>
              <a:pPr/>
              <a:t>9/22/2011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610B3-3B4F-4C92-AC8D-982F673CAEA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A6BB7-1B9D-4DD1-803F-0B23B9351DA7}" type="datetimeFigureOut">
              <a:rPr lang="en-US" smtClean="0"/>
              <a:pPr/>
              <a:t>9/22/2011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610B3-3B4F-4C92-AC8D-982F673CAEA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A6BB7-1B9D-4DD1-803F-0B23B9351DA7}" type="datetimeFigureOut">
              <a:rPr lang="en-US" smtClean="0"/>
              <a:pPr/>
              <a:t>9/22/2011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610B3-3B4F-4C92-AC8D-982F673CAEA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A6BB7-1B9D-4DD1-803F-0B23B9351DA7}" type="datetimeFigureOut">
              <a:rPr lang="en-US" smtClean="0"/>
              <a:pPr/>
              <a:t>9/22/2011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EC6610B3-3B4F-4C92-AC8D-982F673CAEA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A6BB7-1B9D-4DD1-803F-0B23B9351DA7}" type="datetimeFigureOut">
              <a:rPr lang="en-US" smtClean="0"/>
              <a:pPr/>
              <a:t>9/22/2011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610B3-3B4F-4C92-AC8D-982F673CAEA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A6BB7-1B9D-4DD1-803F-0B23B9351DA7}" type="datetimeFigureOut">
              <a:rPr lang="en-US" smtClean="0"/>
              <a:pPr/>
              <a:t>9/22/2011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610B3-3B4F-4C92-AC8D-982F673CAEA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A6BB7-1B9D-4DD1-803F-0B23B9351DA7}" type="datetimeFigureOut">
              <a:rPr lang="en-US" smtClean="0"/>
              <a:pPr/>
              <a:t>9/22/2011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610B3-3B4F-4C92-AC8D-982F673CAEA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A6BB7-1B9D-4DD1-803F-0B23B9351DA7}" type="datetimeFigureOut">
              <a:rPr lang="en-US" smtClean="0"/>
              <a:pPr/>
              <a:t>9/22/2011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610B3-3B4F-4C92-AC8D-982F673CAEA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A6BB7-1B9D-4DD1-803F-0B23B9351DA7}" type="datetimeFigureOut">
              <a:rPr lang="en-US" smtClean="0"/>
              <a:pPr/>
              <a:t>9/22/2011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610B3-3B4F-4C92-AC8D-982F673CAEA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A6BB7-1B9D-4DD1-803F-0B23B9351DA7}" type="datetimeFigureOut">
              <a:rPr lang="en-US" smtClean="0"/>
              <a:pPr/>
              <a:t>9/22/2011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EC6610B3-3B4F-4C92-AC8D-982F673CAEA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768A6BB7-1B9D-4DD1-803F-0B23B9351DA7}" type="datetimeFigureOut">
              <a:rPr lang="en-US" smtClean="0"/>
              <a:pPr/>
              <a:t>9/22/2011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EC6610B3-3B4F-4C92-AC8D-982F673CAEA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mapregionmtg.wikispaces.com/" TargetMode="Externa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mailto:susan.klassen@nwea.org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www.allthingsplc.info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mapregionmtg.wikispaces.com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www.actstudent.org/index.html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3124200"/>
            <a:ext cx="7239000" cy="1600200"/>
          </a:xfrm>
        </p:spPr>
        <p:txBody>
          <a:bodyPr>
            <a:noAutofit/>
          </a:bodyPr>
          <a:lstStyle/>
          <a:p>
            <a:pPr marL="514350" indent="-514350">
              <a:buAutoNum type="arabicPeriod"/>
            </a:pPr>
            <a:r>
              <a:rPr lang="en-US" sz="2400" b="1" dirty="0" smtClean="0"/>
              <a:t>Intro &amp; Welcome</a:t>
            </a:r>
          </a:p>
          <a:p>
            <a:pPr marL="514350" indent="-514350">
              <a:buAutoNum type="arabicPeriod"/>
            </a:pPr>
            <a:r>
              <a:rPr lang="en-US" sz="2400" b="1" dirty="0" smtClean="0"/>
              <a:t>Updates – Technology</a:t>
            </a:r>
          </a:p>
          <a:p>
            <a:pPr marL="514350" indent="-514350">
              <a:buAutoNum type="arabicPeriod"/>
            </a:pPr>
            <a:r>
              <a:rPr lang="en-US" sz="2400" b="1" dirty="0" smtClean="0"/>
              <a:t>Updates – Alignment</a:t>
            </a:r>
          </a:p>
          <a:p>
            <a:pPr marL="514350" indent="-514350">
              <a:buAutoNum type="arabicPeriod"/>
            </a:pPr>
            <a:r>
              <a:rPr lang="en-US" sz="2400" b="1" dirty="0" smtClean="0"/>
              <a:t>NWEA Norms 2011</a:t>
            </a:r>
          </a:p>
          <a:p>
            <a:pPr marL="514350" indent="-514350">
              <a:buAutoNum type="arabicPeriod"/>
            </a:pPr>
            <a:r>
              <a:rPr lang="en-US" sz="2400" b="1" dirty="0" smtClean="0"/>
              <a:t>NEW Prof Develop Offerings</a:t>
            </a:r>
          </a:p>
          <a:p>
            <a:pPr marL="514350" indent="-514350">
              <a:buAutoNum type="arabicPeriod"/>
            </a:pPr>
            <a:r>
              <a:rPr lang="en-US" sz="2400" b="1" dirty="0" smtClean="0"/>
              <a:t>Lessons from the Field:  Using Data in PLCs</a:t>
            </a:r>
          </a:p>
          <a:p>
            <a:pPr marL="514350" indent="-514350">
              <a:buAutoNum type="arabicPeriod"/>
            </a:pPr>
            <a:r>
              <a:rPr lang="en-US" sz="2400" b="1" dirty="0" smtClean="0"/>
              <a:t>Lunch</a:t>
            </a:r>
            <a:endParaRPr lang="en-US" sz="2400" b="1" dirty="0"/>
          </a:p>
          <a:p>
            <a:pPr marL="514350" indent="-514350">
              <a:buAutoNum type="arabicPeriod"/>
            </a:pPr>
            <a:r>
              <a:rPr lang="en-US" sz="2400" b="1" dirty="0" smtClean="0"/>
              <a:t>Breakout Sessions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524000"/>
            <a:ext cx="8229600" cy="1524000"/>
          </a:xfrm>
        </p:spPr>
        <p:txBody>
          <a:bodyPr>
            <a:normAutofit fontScale="90000"/>
          </a:bodyPr>
          <a:lstStyle/>
          <a:p>
            <a:r>
              <a:rPr lang="en-US" sz="4800" b="1" dirty="0" smtClean="0"/>
              <a:t>Nebraska Regional MAP Member’s Mtg.  -  Sept. 2011</a:t>
            </a:r>
            <a:endParaRPr lang="en-US" sz="3600" b="1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52400"/>
            <a:ext cx="3810000" cy="1162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77000" y="3261554"/>
            <a:ext cx="2667000" cy="16276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Rectangle 5"/>
          <p:cNvSpPr/>
          <p:nvPr/>
        </p:nvSpPr>
        <p:spPr>
          <a:xfrm>
            <a:off x="4800600" y="533400"/>
            <a:ext cx="4343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4"/>
              </a:rPr>
              <a:t>http://mapregionmtg.wikispaces.com/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 Participate: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Email Susan at </a:t>
            </a:r>
            <a:r>
              <a:rPr lang="en-US" dirty="0" smtClean="0">
                <a:hlinkClick r:id="rId2"/>
              </a:rPr>
              <a:t>susan.klassen@nwea.org</a:t>
            </a:r>
            <a:endParaRPr lang="en-US" dirty="0" smtClean="0"/>
          </a:p>
          <a:p>
            <a:r>
              <a:rPr lang="en-US" dirty="0" smtClean="0"/>
              <a:t>Identify:</a:t>
            </a:r>
          </a:p>
          <a:p>
            <a:pPr lvl="1"/>
            <a:r>
              <a:rPr lang="en-US" dirty="0" smtClean="0"/>
              <a:t>How many students in 2-5 are available for testing</a:t>
            </a:r>
          </a:p>
          <a:p>
            <a:pPr lvl="1"/>
            <a:r>
              <a:rPr lang="en-US" dirty="0" smtClean="0"/>
              <a:t>When your window begins mid-year, or spring </a:t>
            </a:r>
          </a:p>
          <a:p>
            <a:pPr lvl="1"/>
            <a:r>
              <a:rPr lang="en-US" dirty="0" smtClean="0"/>
              <a:t>Include dates</a:t>
            </a:r>
          </a:p>
          <a:p>
            <a:pPr lvl="1"/>
            <a:r>
              <a:rPr lang="en-US" dirty="0" smtClean="0"/>
              <a:t>Let us know by end of Oct.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1" algn="l" rtl="0">
              <a:spcBef>
                <a:spcPct val="0"/>
              </a:spcBef>
            </a:pPr>
            <a:r>
              <a:rPr lang="en-US" sz="3600" dirty="0"/>
              <a:t>RIT &amp; RTI – Universal Screening</a:t>
            </a:r>
            <a:r>
              <a:rPr lang="en-US" sz="1400" dirty="0"/>
              <a:t/>
            </a:r>
            <a:br>
              <a:rPr lang="en-US" sz="1400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447800"/>
            <a:ext cx="7772400" cy="4572000"/>
          </a:xfrm>
        </p:spPr>
        <p:txBody>
          <a:bodyPr/>
          <a:lstStyle/>
          <a:p>
            <a:r>
              <a:rPr lang="en-US" dirty="0" smtClean="0"/>
              <a:t>MAP and MPG can serve as Universal Screener for RTI programming.</a:t>
            </a:r>
          </a:p>
          <a:p>
            <a:r>
              <a:rPr lang="en-US" dirty="0" smtClean="0"/>
              <a:t>Currently seeking external validation from NCRTI (see web site) – expect results in spring 2011</a:t>
            </a:r>
          </a:p>
          <a:p>
            <a:r>
              <a:rPr lang="en-US" dirty="0" smtClean="0"/>
              <a:t>We expect the highest ratings based on initial analysis</a:t>
            </a:r>
          </a:p>
          <a:p>
            <a:r>
              <a:rPr lang="en-US" dirty="0" smtClean="0"/>
              <a:t>We are working diligently to make MAP and MPG more acceptable in a progress monitoring regime.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5181600"/>
            <a:ext cx="5351656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MAP as Universal Screener: </a:t>
            </a:r>
            <a:r>
              <a:rPr lang="en-US" b="1" i="1" dirty="0" smtClean="0"/>
              <a:t>Accuracy</a:t>
            </a:r>
            <a:endParaRPr lang="en-US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1600200"/>
            <a:ext cx="7772400" cy="45720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sz="3000" dirty="0" smtClean="0"/>
              <a:t>Screeners should not over-identify or under-identify which kids are at risk</a:t>
            </a:r>
          </a:p>
          <a:p>
            <a:pPr>
              <a:defRPr/>
            </a:pPr>
            <a:r>
              <a:rPr lang="en-US" sz="3000" dirty="0" smtClean="0"/>
              <a:t>This is “</a:t>
            </a:r>
            <a:r>
              <a:rPr lang="en-US" sz="3000" b="1" dirty="0" smtClean="0"/>
              <a:t>classification accuracy</a:t>
            </a:r>
            <a:r>
              <a:rPr lang="en-US" sz="3000" dirty="0" smtClean="0"/>
              <a:t>”</a:t>
            </a:r>
          </a:p>
          <a:p>
            <a:pPr>
              <a:defRPr/>
            </a:pPr>
            <a:r>
              <a:rPr lang="en-US" sz="3000" dirty="0" smtClean="0"/>
              <a:t>If Area Under the Curve (AUC) ≥ .85, measure has excellent classification accuracy</a:t>
            </a:r>
          </a:p>
          <a:p>
            <a:pPr>
              <a:defRPr/>
            </a:pPr>
            <a:r>
              <a:rPr lang="en-US" sz="3000" dirty="0" smtClean="0"/>
              <a:t>MAP’s classification accuracy looks great in first analysis</a:t>
            </a:r>
          </a:p>
          <a:p>
            <a:pPr lvl="1">
              <a:defRPr/>
            </a:pPr>
            <a:r>
              <a:rPr lang="en-US" sz="3000" b="1" i="1" dirty="0" smtClean="0"/>
              <a:t>AUC is consistently above .90</a:t>
            </a:r>
          </a:p>
          <a:p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85800"/>
            <a:ext cx="916305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Recommendations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Plan to use MAP &amp; MPG in your RTI program for universal screening…look for results this spring from NCRTI</a:t>
            </a:r>
          </a:p>
          <a:p>
            <a:r>
              <a:rPr lang="en-US" dirty="0" smtClean="0"/>
              <a:t>Use a balanced assessment plan for the 3 tiers of RTI  -  one assessment will not fit the needs of all 3 tiers</a:t>
            </a:r>
          </a:p>
          <a:p>
            <a:r>
              <a:rPr lang="en-US" dirty="0" smtClean="0"/>
              <a:t>Compare assessments through the NCRTI – make informed choices</a:t>
            </a:r>
          </a:p>
          <a:p>
            <a:r>
              <a:rPr lang="en-US" dirty="0" smtClean="0"/>
              <a:t>Develop a Comprehensive Assessment Plan that includes RTI and other data needs  -  NWEA can assist with this</a:t>
            </a:r>
          </a:p>
          <a:p>
            <a:r>
              <a:rPr lang="en-US" dirty="0" smtClean="0"/>
              <a:t>Program called “CAPP”  - </a:t>
            </a:r>
            <a:r>
              <a:rPr lang="en-US" b="1" u="sng" dirty="0" smtClean="0"/>
              <a:t>Comprehensive Assessment Planning Process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LESSONS FROM THE FIELD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Sharing MAP Data in a PLC</a:t>
            </a:r>
          </a:p>
          <a:p>
            <a:pPr lvl="1"/>
            <a:r>
              <a:rPr lang="en-US" dirty="0" smtClean="0">
                <a:hlinkClick r:id="rId2"/>
              </a:rPr>
              <a:t>http://www.allthingsplc.info/</a:t>
            </a:r>
            <a:r>
              <a:rPr lang="en-US" dirty="0" smtClean="0"/>
              <a:t> </a:t>
            </a:r>
          </a:p>
          <a:p>
            <a:r>
              <a:rPr lang="en-US" dirty="0" smtClean="0"/>
              <a:t>Get into groups of 3 to 5…different school districts</a:t>
            </a:r>
          </a:p>
          <a:p>
            <a:r>
              <a:rPr lang="en-US" dirty="0" smtClean="0"/>
              <a:t>Share what you are doing to help parents understand MAP Assessment data</a:t>
            </a:r>
          </a:p>
          <a:p>
            <a:r>
              <a:rPr lang="en-US" dirty="0" smtClean="0"/>
              <a:t>Share out new ideas (each group share one idea)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0" y="4876800"/>
            <a:ext cx="17526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3600" dirty="0" smtClean="0">
                <a:hlinkClick r:id="rId2"/>
              </a:rPr>
              <a:t>http://mapregionmtg.wikispaces.com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Update:  Web Based MAP</a:t>
            </a:r>
            <a:endParaRPr lang="en-US" b="1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Started Pilot release in Jan. 2011</a:t>
            </a:r>
          </a:p>
          <a:p>
            <a:r>
              <a:rPr lang="en-US" dirty="0" smtClean="0"/>
              <a:t>Controlled release this fall for first full year</a:t>
            </a:r>
          </a:p>
          <a:p>
            <a:r>
              <a:rPr lang="en-US" dirty="0" smtClean="0"/>
              <a:t>Anticipate general release for FALL 2012</a:t>
            </a:r>
          </a:p>
          <a:p>
            <a:r>
              <a:rPr lang="en-US" dirty="0" smtClean="0"/>
              <a:t>Actions to Take:</a:t>
            </a:r>
          </a:p>
          <a:p>
            <a:pPr lvl="1"/>
            <a:r>
              <a:rPr lang="en-US" dirty="0" smtClean="0"/>
              <a:t>Right now…nothing</a:t>
            </a:r>
          </a:p>
          <a:p>
            <a:pPr lvl="1"/>
            <a:r>
              <a:rPr lang="en-US" dirty="0" smtClean="0"/>
              <a:t>Review Technical Requirements handout</a:t>
            </a:r>
          </a:p>
          <a:p>
            <a:pPr lvl="1"/>
            <a:r>
              <a:rPr lang="en-US" dirty="0" smtClean="0"/>
              <a:t>Tech Survey</a:t>
            </a:r>
          </a:p>
          <a:p>
            <a:pPr lvl="1"/>
            <a:r>
              <a:rPr lang="en-US" dirty="0" smtClean="0"/>
              <a:t>Will give definite information at March meeting</a:t>
            </a:r>
          </a:p>
          <a:p>
            <a:pPr lvl="1"/>
            <a:r>
              <a:rPr lang="en-US" dirty="0" smtClean="0"/>
              <a:t>Identify process for migrating to Web Based MAP</a:t>
            </a:r>
          </a:p>
          <a:p>
            <a:pPr lvl="1"/>
            <a:r>
              <a:rPr lang="en-US" dirty="0" smtClean="0"/>
              <a:t>Demonstrate the Web Based Application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2" dur="5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81000"/>
            <a:ext cx="7772400" cy="1143000"/>
          </a:xfrm>
        </p:spPr>
        <p:txBody>
          <a:bodyPr>
            <a:noAutofit/>
          </a:bodyPr>
          <a:lstStyle/>
          <a:p>
            <a:pPr lvl="1" algn="l" rtl="0">
              <a:spcBef>
                <a:spcPct val="0"/>
              </a:spcBef>
            </a:pPr>
            <a:r>
              <a:rPr lang="en-US" sz="3200" b="1" dirty="0"/>
              <a:t>The Nebraska Custom </a:t>
            </a:r>
            <a:r>
              <a:rPr lang="en-US" sz="3200" b="1" dirty="0" smtClean="0"/>
              <a:t>NSSRS </a:t>
            </a:r>
            <a:r>
              <a:rPr lang="en-US" sz="3200" b="1" dirty="0"/>
              <a:t>Report</a:t>
            </a:r>
            <a:r>
              <a:rPr lang="en-US" sz="3600" dirty="0"/>
              <a:t/>
            </a:r>
            <a:br>
              <a:rPr lang="en-US" sz="3600" dirty="0"/>
            </a:b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33400" y="1219200"/>
            <a:ext cx="7772400" cy="4572000"/>
          </a:xfrm>
        </p:spPr>
        <p:txBody>
          <a:bodyPr/>
          <a:lstStyle/>
          <a:p>
            <a:r>
              <a:rPr lang="en-US" dirty="0" smtClean="0"/>
              <a:t>NWEA will provide a custom report for NRT reporting in the months of May/June.</a:t>
            </a:r>
          </a:p>
          <a:p>
            <a:r>
              <a:rPr lang="en-US" dirty="0" smtClean="0"/>
              <a:t>Encourage schools to use State ID on next MAP assessment CRF</a:t>
            </a:r>
          </a:p>
          <a:p>
            <a:r>
              <a:rPr lang="en-US" dirty="0" smtClean="0"/>
              <a:t>Two formats:  </a:t>
            </a:r>
          </a:p>
          <a:p>
            <a:pPr lvl="1"/>
            <a:r>
              <a:rPr lang="en-US" dirty="0" smtClean="0"/>
              <a:t>excel spreadsheet  </a:t>
            </a:r>
          </a:p>
          <a:p>
            <a:pPr lvl="1"/>
            <a:r>
              <a:rPr lang="en-US" dirty="0" smtClean="0"/>
              <a:t>CSV</a:t>
            </a:r>
          </a:p>
          <a:p>
            <a:r>
              <a:rPr lang="en-US" dirty="0" smtClean="0"/>
              <a:t>Cost:  $150</a:t>
            </a:r>
          </a:p>
          <a:p>
            <a:r>
              <a:rPr lang="en-US" dirty="0" smtClean="0"/>
              <a:t>Use the form provided today – give to Susan</a:t>
            </a:r>
          </a:p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3600" y="5638800"/>
            <a:ext cx="6618287" cy="89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1" algn="l" rtl="0">
              <a:spcBef>
                <a:spcPct val="0"/>
              </a:spcBef>
            </a:pPr>
            <a:r>
              <a:rPr lang="en-US" sz="4000" dirty="0"/>
              <a:t>MAP/</a:t>
            </a:r>
            <a:r>
              <a:rPr lang="en-US" sz="4000" dirty="0" err="1"/>
              <a:t>NeSA</a:t>
            </a:r>
            <a:r>
              <a:rPr lang="en-US" sz="4000" dirty="0"/>
              <a:t> </a:t>
            </a:r>
            <a:r>
              <a:rPr lang="en-US" sz="4000" dirty="0" smtClean="0"/>
              <a:t>Linking </a:t>
            </a:r>
            <a:r>
              <a:rPr lang="en-US" sz="4000" dirty="0"/>
              <a:t>Study</a:t>
            </a:r>
            <a:r>
              <a:rPr lang="en-US" sz="1400" dirty="0"/>
              <a:t/>
            </a:r>
            <a:br>
              <a:rPr lang="en-US" sz="1400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NWEA will conduct a “linking study” between the MAP assessment and </a:t>
            </a:r>
            <a:r>
              <a:rPr lang="en-US" dirty="0" err="1" smtClean="0"/>
              <a:t>NeSA</a:t>
            </a:r>
            <a:r>
              <a:rPr lang="en-US" dirty="0" smtClean="0"/>
              <a:t> this fall.</a:t>
            </a:r>
          </a:p>
          <a:p>
            <a:r>
              <a:rPr lang="en-US" dirty="0" smtClean="0"/>
              <a:t>Correlation study to determine RIT scores by grade that identify performance levels on </a:t>
            </a:r>
            <a:r>
              <a:rPr lang="en-US" dirty="0" err="1" smtClean="0"/>
              <a:t>NeSA</a:t>
            </a:r>
            <a:r>
              <a:rPr lang="en-US" dirty="0" smtClean="0"/>
              <a:t>.</a:t>
            </a:r>
          </a:p>
          <a:p>
            <a:r>
              <a:rPr lang="en-US" dirty="0" smtClean="0"/>
              <a:t>Will include reading and math – grades 3-8 and 11  (science can be added next year)</a:t>
            </a:r>
          </a:p>
          <a:p>
            <a:r>
              <a:rPr lang="en-US" dirty="0" smtClean="0"/>
              <a:t>Starting in October, NWEA will ask for data files of </a:t>
            </a:r>
            <a:r>
              <a:rPr lang="en-US" dirty="0" err="1" smtClean="0"/>
              <a:t>NeSA</a:t>
            </a:r>
            <a:r>
              <a:rPr lang="en-US" dirty="0" smtClean="0"/>
              <a:t> data from MAP Member Schools or ESUs</a:t>
            </a:r>
          </a:p>
          <a:p>
            <a:pPr lvl="1"/>
            <a:r>
              <a:rPr lang="en-US" dirty="0" smtClean="0"/>
              <a:t>Excel, CSV or text files are acceptable</a:t>
            </a:r>
          </a:p>
          <a:p>
            <a:r>
              <a:rPr lang="en-US" dirty="0" smtClean="0"/>
              <a:t>Be looking for an email from Don Draper at NWEA – instructions on how to upload the data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Using Projected Proficiency Reports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3164" y="1524000"/>
            <a:ext cx="8579556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457200" y="2133600"/>
            <a:ext cx="762000" cy="3733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838200" y="914400"/>
            <a:ext cx="7772400" cy="1143000"/>
          </a:xfrm>
        </p:spPr>
        <p:txBody>
          <a:bodyPr/>
          <a:lstStyle/>
          <a:p>
            <a:r>
              <a:rPr lang="en-US" dirty="0" smtClean="0"/>
              <a:t>MAP &amp; ACT Alignment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>
          <a:xfrm>
            <a:off x="609600" y="2286000"/>
            <a:ext cx="7772400" cy="4572000"/>
          </a:xfrm>
        </p:spPr>
        <p:txBody>
          <a:bodyPr/>
          <a:lstStyle/>
          <a:p>
            <a:r>
              <a:rPr lang="en-US" dirty="0" smtClean="0"/>
              <a:t>Report on the alignment of the RIT scale to the ACT scale is due Dec. 2011</a:t>
            </a:r>
          </a:p>
          <a:p>
            <a:r>
              <a:rPr lang="en-US" dirty="0" smtClean="0"/>
              <a:t>Allow schools to utilize MAP data to predict college-career readiness scores on Explore, Plan, ACT</a:t>
            </a:r>
          </a:p>
          <a:p>
            <a:r>
              <a:rPr lang="en-US" dirty="0" smtClean="0"/>
              <a:t>Readiness is a systems issue – regression study to early elementary grades</a:t>
            </a:r>
            <a:endParaRPr lang="en-US" dirty="0"/>
          </a:p>
        </p:txBody>
      </p:sp>
      <p:pic>
        <p:nvPicPr>
          <p:cNvPr id="14338" name="Picture 2" descr=" 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04800"/>
            <a:ext cx="5791200" cy="79057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NWEA – New Professional Development Programs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“Partnering to help all kids learn” – goes beyond providing an assessment</a:t>
            </a:r>
          </a:p>
          <a:p>
            <a:r>
              <a:rPr lang="en-US" dirty="0" smtClean="0"/>
              <a:t>PD – designed to answer the question, </a:t>
            </a:r>
            <a:r>
              <a:rPr lang="en-US" i="1" dirty="0" smtClean="0"/>
              <a:t>“What are the most effective, research-based teaching practices that result in maximum student growth?”</a:t>
            </a:r>
          </a:p>
          <a:p>
            <a:r>
              <a:rPr lang="en-US" dirty="0" smtClean="0"/>
              <a:t>Introducing 2 new PD Programs this year:</a:t>
            </a:r>
          </a:p>
          <a:p>
            <a:pPr lvl="1"/>
            <a:r>
              <a:rPr lang="en-US" dirty="0" smtClean="0"/>
              <a:t>The Power of Teaching – Atlantic Research</a:t>
            </a:r>
          </a:p>
          <a:p>
            <a:pPr lvl="1"/>
            <a:r>
              <a:rPr lang="en-US" dirty="0" smtClean="0"/>
              <a:t>Keeping Learning on Track – ETS and Dylan </a:t>
            </a:r>
            <a:r>
              <a:rPr lang="en-US" dirty="0" err="1" smtClean="0"/>
              <a:t>Wiliam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Spanish Math MAP Test – Field Testing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NWEA is conducting a field test of a NEW Spanish language Math test for 2-5</a:t>
            </a:r>
          </a:p>
          <a:p>
            <a:r>
              <a:rPr lang="en-US" dirty="0" smtClean="0"/>
              <a:t>Begin in Jan. – looking for districts that would like to participate</a:t>
            </a:r>
          </a:p>
          <a:p>
            <a:r>
              <a:rPr lang="en-US" dirty="0" smtClean="0"/>
              <a:t>Will test students anytime after Jan. 1</a:t>
            </a:r>
          </a:p>
          <a:p>
            <a:r>
              <a:rPr lang="en-US" dirty="0" smtClean="0"/>
              <a:t>During field test, students will not receive a RIT score or reports</a:t>
            </a:r>
          </a:p>
          <a:p>
            <a:r>
              <a:rPr lang="en-US" dirty="0" smtClean="0"/>
              <a:t>Compensation for field testing will be the ability to use Spanish Math MAP for free in the 2012-2013 school year.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2514</TotalTime>
  <Words>729</Words>
  <Application>Microsoft Office PowerPoint</Application>
  <PresentationFormat>On-screen Show (4:3)</PresentationFormat>
  <Paragraphs>85</Paragraphs>
  <Slides>15</Slides>
  <Notes>1</Notes>
  <HiddenSlides>5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Equity</vt:lpstr>
      <vt:lpstr>Nebraska Regional MAP Member’s Mtg.  -  Sept. 2011</vt:lpstr>
      <vt:lpstr>PowerPoint Presentation</vt:lpstr>
      <vt:lpstr>Update:  Web Based MAP</vt:lpstr>
      <vt:lpstr>The Nebraska Custom NSSRS Report </vt:lpstr>
      <vt:lpstr>MAP/NeSA Linking Study </vt:lpstr>
      <vt:lpstr>Using Projected Proficiency Reports</vt:lpstr>
      <vt:lpstr>MAP &amp; ACT Alignment</vt:lpstr>
      <vt:lpstr>NWEA – New Professional Development Programs</vt:lpstr>
      <vt:lpstr>Spanish Math MAP Test – Field Testing</vt:lpstr>
      <vt:lpstr>To Participate: </vt:lpstr>
      <vt:lpstr>RIT &amp; RTI – Universal Screening </vt:lpstr>
      <vt:lpstr>MAP as Universal Screener: Accuracy</vt:lpstr>
      <vt:lpstr>PowerPoint Presentation</vt:lpstr>
      <vt:lpstr>Recommendations</vt:lpstr>
      <vt:lpstr>LESSONS FROM THE FIELD</vt:lpstr>
    </vt:vector>
  </TitlesOfParts>
  <Company>NWEA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Nebraska Regional MAP Member’s Mtg.  -  Feb. 2011</dc:title>
  <dc:creator>dan.henderson</dc:creator>
  <cp:lastModifiedBy>Jeff McQuistan</cp:lastModifiedBy>
  <cp:revision>55</cp:revision>
  <dcterms:created xsi:type="dcterms:W3CDTF">2011-02-18T01:08:50Z</dcterms:created>
  <dcterms:modified xsi:type="dcterms:W3CDTF">2011-09-22T16:38:53Z</dcterms:modified>
</cp:coreProperties>
</file>